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2" r:id="rId10"/>
    <p:sldId id="263" r:id="rId11"/>
  </p:sldIdLst>
  <p:sldSz cx="18288000" cy="10287000"/>
  <p:notesSz cx="6858000" cy="9144000"/>
  <p:embeddedFontLst>
    <p:embeddedFont>
      <p:font typeface="Ovo" panose="02020502070400060406" pitchFamily="18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13" autoAdjust="0"/>
  </p:normalViewPr>
  <p:slideViewPr>
    <p:cSldViewPr>
      <p:cViewPr varScale="1">
        <p:scale>
          <a:sx n="79" d="100"/>
          <a:sy n="79" d="100"/>
        </p:scale>
        <p:origin x="60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9899" y="0"/>
            <a:ext cx="670594" cy="10287000"/>
            <a:chOff x="0" y="0"/>
            <a:chExt cx="17661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617" cy="2709333"/>
            </a:xfrm>
            <a:custGeom>
              <a:avLst/>
              <a:gdLst/>
              <a:ahLst/>
              <a:cxnLst/>
              <a:rect l="l" t="t" r="r" b="b"/>
              <a:pathLst>
                <a:path w="176617" h="2709333">
                  <a:moveTo>
                    <a:pt x="0" y="0"/>
                  </a:moveTo>
                  <a:lnTo>
                    <a:pt x="176617" y="0"/>
                  </a:lnTo>
                  <a:lnTo>
                    <a:pt x="1766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6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0800000">
            <a:off x="438150" y="-749300"/>
            <a:ext cx="9449899" cy="13298553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9" y="0"/>
                </a:lnTo>
                <a:lnTo>
                  <a:pt x="9449899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83685" y="5136611"/>
            <a:ext cx="7139504" cy="4021677"/>
            <a:chOff x="0" y="152400"/>
            <a:chExt cx="9519338" cy="536223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2400"/>
              <a:ext cx="9519338" cy="1529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00"/>
                </a:lnSpc>
              </a:pPr>
              <a:endParaRPr lang="en-US" sz="8700" spc="-86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82811"/>
              <a:ext cx="9519338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4"/>
                </a:lnSpc>
              </a:pPr>
              <a:endParaRPr lang="en-US" sz="3103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2EF420-9F67-9C8A-1056-DB28ADCAD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81006"/>
            <a:ext cx="30099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E5C6EB-2873-9FAA-30D8-30DE4499AEAB}"/>
              </a:ext>
            </a:extLst>
          </p:cNvPr>
          <p:cNvSpPr txBox="1"/>
          <p:nvPr/>
        </p:nvSpPr>
        <p:spPr>
          <a:xfrm>
            <a:off x="2162780" y="5530524"/>
            <a:ext cx="600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/>
              <a:t>AFTERMEDAI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E67FF2F-71E0-7C23-4F16-D276B26D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819" y="14288"/>
            <a:ext cx="8939212" cy="102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pc="-72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OpenAI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366483"/>
            <a:ext cx="162084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</a:pPr>
            <a:r>
              <a:rPr lang="en-US" sz="3199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The OpenAI model serves as the backbone for AfterMedAI, enhancing post-discharge care through advanced language processing and real-time support for patients and providers.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564125"/>
            <a:chOff x="0" y="0"/>
            <a:chExt cx="6216242" cy="3418833"/>
          </a:xfrm>
        </p:grpSpPr>
        <p:sp>
          <p:nvSpPr>
            <p:cNvPr id="6" name="TextBox 6"/>
            <p:cNvSpPr txBox="1"/>
            <p:nvPr/>
          </p:nvSpPr>
          <p:spPr>
            <a:xfrm>
              <a:off x="0" y="764611"/>
              <a:ext cx="6216242" cy="2654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4"/>
                </a:lnSpc>
              </a:pPr>
              <a:r>
                <a:rPr lang="en-US" sz="2442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Advanced language comprehension enables effective extraction and summarization of essential patient information for clear communication.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6216242" cy="45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42"/>
                </a:lnSpc>
              </a:pPr>
              <a:r>
                <a:rPr lang="en-US" sz="2442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Language Understanding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685734"/>
            <a:chOff x="0" y="0"/>
            <a:chExt cx="6245731" cy="3580979"/>
          </a:xfrm>
        </p:grpSpPr>
        <p:sp>
          <p:nvSpPr>
            <p:cNvPr id="9" name="TextBox 9"/>
            <p:cNvSpPr txBox="1"/>
            <p:nvPr/>
          </p:nvSpPr>
          <p:spPr>
            <a:xfrm>
              <a:off x="0" y="918858"/>
              <a:ext cx="6245731" cy="266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4"/>
                </a:lnSpc>
                <a:spcBef>
                  <a:spcPct val="0"/>
                </a:spcBef>
              </a:pPr>
              <a:r>
                <a:rPr lang="en-US" sz="2442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The model provides structured outputs from unstructured data, ensuring patients receive personalized care instructions tailored to their needs.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Structured Information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370390"/>
            <a:ext cx="4684298" cy="2685734"/>
            <a:chOff x="0" y="0"/>
            <a:chExt cx="6245731" cy="358097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18858"/>
              <a:ext cx="6245731" cy="266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4"/>
                </a:lnSpc>
                <a:spcBef>
                  <a:spcPct val="0"/>
                </a:spcBef>
              </a:pPr>
              <a:r>
                <a:rPr lang="en-US" sz="2442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OpenAI's API facilitates easy integration with existing systems, allowing for real-time deployments and improved workflow for healthcare providers.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Seamless Integration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88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spc="-86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Post-Discharge Care Challenges / </a:t>
            </a:r>
            <a:r>
              <a:rPr lang="en-US" sz="5400" spc="-72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Existing Gaps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366483"/>
            <a:ext cx="162084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</a:pPr>
            <a:r>
              <a:rPr lang="en-US" sz="3199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Current post-discharge care solutions often lack structure and support, leading to patient confusion and lack of compliance with care instructions after leaving the hospital.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808128"/>
            <a:chOff x="0" y="0"/>
            <a:chExt cx="6216242" cy="3744171"/>
          </a:xfrm>
        </p:grpSpPr>
        <p:sp>
          <p:nvSpPr>
            <p:cNvPr id="6" name="TextBox 6"/>
            <p:cNvSpPr txBox="1"/>
            <p:nvPr/>
          </p:nvSpPr>
          <p:spPr>
            <a:xfrm>
              <a:off x="0" y="840231"/>
              <a:ext cx="6216242" cy="2903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3"/>
                </a:lnSpc>
              </a:pPr>
              <a:r>
                <a:rPr lang="en-US" sz="2694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Discharge summaries are typically provided as unstructured PDFs, making them difficult for patients to navigate.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6216242" cy="50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</a:pPr>
              <a:r>
                <a:rPr lang="en-US" sz="2799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Unstructured Summaries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517723"/>
            <a:chOff x="0" y="0"/>
            <a:chExt cx="6245731" cy="3356964"/>
          </a:xfrm>
        </p:grpSpPr>
        <p:sp>
          <p:nvSpPr>
            <p:cNvPr id="9" name="TextBox 9"/>
            <p:cNvSpPr txBox="1"/>
            <p:nvPr/>
          </p:nvSpPr>
          <p:spPr>
            <a:xfrm>
              <a:off x="0" y="918858"/>
              <a:ext cx="6245731" cy="243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Patients receive no real-time support for questions, causing misunderstandings about their post-discharge care.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Lack of Support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370390"/>
            <a:ext cx="4684298" cy="2517723"/>
            <a:chOff x="0" y="0"/>
            <a:chExt cx="6245731" cy="335696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18858"/>
              <a:ext cx="6245731" cy="243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Follow-up tasks remain untrackable, leaving patients and providers uncertain about care progression.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Trackability Issues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pc="-72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Proposed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366483"/>
            <a:ext cx="162084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</a:pPr>
            <a:r>
              <a:rPr lang="en-US" sz="3199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AfterMedAI aims to transform post-discharge care with AI technology that enhances patient understanding and compliance through tailored support and monitoring.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260758"/>
            <a:chOff x="0" y="0"/>
            <a:chExt cx="6216242" cy="3014344"/>
          </a:xfrm>
        </p:grpSpPr>
        <p:sp>
          <p:nvSpPr>
            <p:cNvPr id="6" name="TextBox 6"/>
            <p:cNvSpPr txBox="1"/>
            <p:nvPr/>
          </p:nvSpPr>
          <p:spPr>
            <a:xfrm>
              <a:off x="0" y="784309"/>
              <a:ext cx="6216242" cy="2230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21"/>
                </a:lnSpc>
              </a:pPr>
              <a:r>
                <a:rPr lang="en-US" sz="2554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Over 40% of patients struggle with discharge instructions, leading to confusion and non-compliance.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6216242" cy="480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55"/>
                </a:lnSpc>
              </a:pPr>
              <a:r>
                <a:rPr lang="en-US" sz="2555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Problem Statement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342508"/>
            <a:chOff x="0" y="0"/>
            <a:chExt cx="6245731" cy="3123344"/>
          </a:xfrm>
        </p:grpSpPr>
        <p:sp>
          <p:nvSpPr>
            <p:cNvPr id="9" name="TextBox 9"/>
            <p:cNvSpPr txBox="1"/>
            <p:nvPr/>
          </p:nvSpPr>
          <p:spPr>
            <a:xfrm>
              <a:off x="0" y="909333"/>
              <a:ext cx="6245731" cy="2214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21"/>
                </a:lnSpc>
                <a:spcBef>
                  <a:spcPct val="0"/>
                </a:spcBef>
              </a:pPr>
              <a:r>
                <a:rPr lang="en-US" sz="2554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Current discharge summaries are often unstructured, lacking real-time support for patients' questions and follow-up tasks.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Existing Solutions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370390"/>
            <a:ext cx="4684298" cy="2758604"/>
            <a:chOff x="0" y="0"/>
            <a:chExt cx="6245731" cy="367813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09333"/>
              <a:ext cx="6245731" cy="276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21"/>
                </a:lnSpc>
                <a:spcBef>
                  <a:spcPct val="0"/>
                </a:spcBef>
              </a:pPr>
              <a:r>
                <a:rPr lang="en-US" sz="2554" u="none" strike="noStrike" dirty="0" err="1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AfterMedAI</a:t>
              </a:r>
              <a:r>
                <a:rPr lang="en-US" sz="2554" u="none" strike="noStrike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 uses AI to convert discharge instructions into structured tasks and reminders, enabling better patient engagement and care continuity.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Proposed Features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pc="-72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Agent Behavior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123596"/>
            <a:ext cx="1620847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</a:pPr>
            <a:r>
              <a:rPr lang="en-US" sz="3199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AfterMedAI enhances post-discharge care by utilizing AI to interpret discharge summaries, ensuring patients receive personalized follow-up instructions and support for better health outcomes.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444845"/>
            <a:chOff x="0" y="0"/>
            <a:chExt cx="6216242" cy="3259793"/>
          </a:xfrm>
        </p:grpSpPr>
        <p:sp>
          <p:nvSpPr>
            <p:cNvPr id="6" name="TextBox 6"/>
            <p:cNvSpPr txBox="1"/>
            <p:nvPr/>
          </p:nvSpPr>
          <p:spPr>
            <a:xfrm>
              <a:off x="0" y="840231"/>
              <a:ext cx="6216242" cy="2419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</a:pPr>
              <a:r>
                <a:rPr lang="en-US" sz="2799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Reads discharge summaries and accurately extracts medications, tasks, and important dates for patients.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6216242" cy="50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</a:pPr>
              <a:r>
                <a:rPr lang="en-US" sz="2799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Summary Extraction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517723"/>
            <a:chOff x="0" y="0"/>
            <a:chExt cx="6245731" cy="3356964"/>
          </a:xfrm>
        </p:grpSpPr>
        <p:sp>
          <p:nvSpPr>
            <p:cNvPr id="9" name="TextBox 9"/>
            <p:cNvSpPr txBox="1"/>
            <p:nvPr/>
          </p:nvSpPr>
          <p:spPr>
            <a:xfrm>
              <a:off x="0" y="918858"/>
              <a:ext cx="6245731" cy="243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Generates easy-to-understand instructions, answering patients' questions in natural language for clarity.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Simplified Guidance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370390"/>
            <a:ext cx="4684298" cy="2517723"/>
            <a:chOff x="0" y="0"/>
            <a:chExt cx="6245731" cy="335696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18858"/>
              <a:ext cx="6245731" cy="243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Identifies high-risk cases and escalates them to healthcare providers for immediate intervention.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Risk Escalation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661645" y="0"/>
            <a:ext cx="9449899" cy="13298553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8" y="0"/>
                </a:lnTo>
                <a:lnTo>
                  <a:pt x="9449898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517645" cy="10287000"/>
            <a:chOff x="0" y="0"/>
            <a:chExt cx="13633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334" cy="2709333"/>
            </a:xfrm>
            <a:custGeom>
              <a:avLst/>
              <a:gdLst/>
              <a:ahLst/>
              <a:cxnLst/>
              <a:rect l="l" t="t" r="r" b="b"/>
              <a:pathLst>
                <a:path w="136334" h="2709333">
                  <a:moveTo>
                    <a:pt x="0" y="0"/>
                  </a:moveTo>
                  <a:lnTo>
                    <a:pt x="136334" y="0"/>
                  </a:lnTo>
                  <a:lnTo>
                    <a:pt x="1363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F75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63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266700"/>
            <a:ext cx="9144000" cy="9906000"/>
            <a:chOff x="0" y="0"/>
            <a:chExt cx="639358" cy="1066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9358" cy="1066506"/>
            </a:xfrm>
            <a:custGeom>
              <a:avLst/>
              <a:gdLst/>
              <a:ahLst/>
              <a:cxnLst/>
              <a:rect l="l" t="t" r="r" b="b"/>
              <a:pathLst>
                <a:path w="639358" h="1066506">
                  <a:moveTo>
                    <a:pt x="0" y="0"/>
                  </a:moveTo>
                  <a:lnTo>
                    <a:pt x="639358" y="0"/>
                  </a:lnTo>
                  <a:lnTo>
                    <a:pt x="639358" y="1066506"/>
                  </a:lnTo>
                  <a:lnTo>
                    <a:pt x="0" y="1066506"/>
                  </a:lnTo>
                  <a:close/>
                </a:path>
              </a:pathLst>
            </a:custGeom>
            <a:blipFill>
              <a:blip r:embed="rId4"/>
              <a:stretch>
                <a:fillRect l="-75184" r="-751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91800" y="3467100"/>
            <a:ext cx="7160790" cy="2795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7200" u="none" spc="-72" dirty="0" err="1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AfterMedAI</a:t>
            </a:r>
            <a:r>
              <a:rPr lang="en-US" sz="7200" u="none" spc="-72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 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9889E-9D2C-9BD5-C181-2640A137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C4D336-89EF-8680-7FB1-4DFACB6BC8D3}"/>
              </a:ext>
            </a:extLst>
          </p:cNvPr>
          <p:cNvSpPr/>
          <p:nvPr/>
        </p:nvSpPr>
        <p:spPr>
          <a:xfrm rot="-10800000">
            <a:off x="0" y="-1"/>
            <a:ext cx="19111544" cy="13298553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8" y="0"/>
                </a:lnTo>
                <a:lnTo>
                  <a:pt x="9449898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4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661645" y="0"/>
            <a:ext cx="9449899" cy="13298553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8" y="0"/>
                </a:lnTo>
                <a:lnTo>
                  <a:pt x="9449898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517645" cy="10287000"/>
            <a:chOff x="0" y="0"/>
            <a:chExt cx="13633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334" cy="2709333"/>
            </a:xfrm>
            <a:custGeom>
              <a:avLst/>
              <a:gdLst/>
              <a:ahLst/>
              <a:cxnLst/>
              <a:rect l="l" t="t" r="r" b="b"/>
              <a:pathLst>
                <a:path w="136334" h="2709333">
                  <a:moveTo>
                    <a:pt x="0" y="0"/>
                  </a:moveTo>
                  <a:lnTo>
                    <a:pt x="136334" y="0"/>
                  </a:lnTo>
                  <a:lnTo>
                    <a:pt x="1363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F75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63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77066" y="0"/>
            <a:ext cx="6166934" cy="10287000"/>
            <a:chOff x="0" y="0"/>
            <a:chExt cx="639358" cy="1066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9358" cy="1066506"/>
            </a:xfrm>
            <a:custGeom>
              <a:avLst/>
              <a:gdLst/>
              <a:ahLst/>
              <a:cxnLst/>
              <a:rect l="l" t="t" r="r" b="b"/>
              <a:pathLst>
                <a:path w="639358" h="1066506">
                  <a:moveTo>
                    <a:pt x="0" y="0"/>
                  </a:moveTo>
                  <a:lnTo>
                    <a:pt x="639358" y="0"/>
                  </a:lnTo>
                  <a:lnTo>
                    <a:pt x="639358" y="1066506"/>
                  </a:lnTo>
                  <a:lnTo>
                    <a:pt x="0" y="1066506"/>
                  </a:lnTo>
                  <a:close/>
                </a:path>
              </a:pathLst>
            </a:custGeom>
            <a:blipFill>
              <a:blip r:embed="rId4"/>
              <a:stretch>
                <a:fillRect l="-75184" r="-751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565820" y="4357753"/>
            <a:ext cx="4973512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7200" u="none" spc="-72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Wireframes Overview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1"/>
            <a:ext cx="2977066" cy="10286999"/>
            <a:chOff x="0" y="0"/>
            <a:chExt cx="6350000" cy="2235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14836731"/>
            </a:xfrm>
            <a:custGeom>
              <a:avLst/>
              <a:gdLst/>
              <a:ahLst/>
              <a:cxnLst/>
              <a:rect l="l" t="t" r="r" b="b"/>
              <a:pathLst>
                <a:path w="6350000" h="22352563">
                  <a:moveTo>
                    <a:pt x="0" y="0"/>
                  </a:moveTo>
                  <a:lnTo>
                    <a:pt x="6350000" y="0"/>
                  </a:lnTo>
                  <a:lnTo>
                    <a:pt x="6350000" y="22352563"/>
                  </a:lnTo>
                  <a:lnTo>
                    <a:pt x="0" y="22352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22352575"/>
            </a:xfrm>
            <a:custGeom>
              <a:avLst/>
              <a:gdLst/>
              <a:ahLst/>
              <a:cxnLst/>
              <a:rect l="l" t="t" r="r" b="b"/>
              <a:pathLst>
                <a:path w="6350000" h="22352575">
                  <a:moveTo>
                    <a:pt x="3175000" y="11176281"/>
                  </a:moveTo>
                  <a:lnTo>
                    <a:pt x="3175000" y="0"/>
                  </a:lnTo>
                  <a:cubicBezTo>
                    <a:pt x="1421498" y="0"/>
                    <a:pt x="0" y="5003800"/>
                    <a:pt x="0" y="11176281"/>
                  </a:cubicBezTo>
                  <a:lnTo>
                    <a:pt x="3175000" y="11176281"/>
                  </a:lnTo>
                  <a:close/>
                  <a:moveTo>
                    <a:pt x="3175000" y="11176326"/>
                  </a:moveTo>
                  <a:lnTo>
                    <a:pt x="3175000" y="22352575"/>
                  </a:lnTo>
                  <a:cubicBezTo>
                    <a:pt x="4928502" y="22352575"/>
                    <a:pt x="6350000" y="17348809"/>
                    <a:pt x="6350000" y="11176326"/>
                  </a:cubicBezTo>
                  <a:lnTo>
                    <a:pt x="3175000" y="11176326"/>
                  </a:lnTo>
                  <a:close/>
                </a:path>
              </a:pathLst>
            </a:custGeom>
            <a:solidFill>
              <a:srgbClr val="3F75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5"/>
              <a:ext cx="6350000" cy="22352518"/>
            </a:xfrm>
            <a:custGeom>
              <a:avLst/>
              <a:gdLst/>
              <a:ahLst/>
              <a:cxnLst/>
              <a:rect l="l" t="t" r="r" b="b"/>
              <a:pathLst>
                <a:path w="6350000" h="22352518">
                  <a:moveTo>
                    <a:pt x="6350000" y="0"/>
                  </a:moveTo>
                  <a:lnTo>
                    <a:pt x="3175000" y="0"/>
                  </a:lnTo>
                  <a:cubicBezTo>
                    <a:pt x="3175000" y="6172481"/>
                    <a:pt x="4596486" y="11176281"/>
                    <a:pt x="6349987" y="11176281"/>
                  </a:cubicBezTo>
                  <a:lnTo>
                    <a:pt x="6350000" y="0"/>
                  </a:lnTo>
                  <a:close/>
                  <a:moveTo>
                    <a:pt x="0" y="22352518"/>
                  </a:moveTo>
                  <a:lnTo>
                    <a:pt x="3175000" y="22352518"/>
                  </a:lnTo>
                  <a:cubicBezTo>
                    <a:pt x="3175000" y="16180037"/>
                    <a:pt x="1753514" y="11176236"/>
                    <a:pt x="13" y="11176236"/>
                  </a:cubicBezTo>
                  <a:lnTo>
                    <a:pt x="0" y="22352518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18C6C-C501-EB97-5E82-8D59B08A1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D798032-79A9-0355-2770-20168E9193B0}"/>
              </a:ext>
            </a:extLst>
          </p:cNvPr>
          <p:cNvSpPr/>
          <p:nvPr/>
        </p:nvSpPr>
        <p:spPr>
          <a:xfrm rot="-10800000">
            <a:off x="0" y="-1"/>
            <a:ext cx="19111544" cy="13298553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8" y="0"/>
                </a:lnTo>
                <a:lnTo>
                  <a:pt x="9449898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9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3407" y="-128332"/>
            <a:ext cx="9449899" cy="10758232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8" y="0"/>
                </a:lnTo>
                <a:lnTo>
                  <a:pt x="9449898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517645" cy="10287000"/>
            <a:chOff x="0" y="0"/>
            <a:chExt cx="13633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334" cy="2709333"/>
            </a:xfrm>
            <a:custGeom>
              <a:avLst/>
              <a:gdLst/>
              <a:ahLst/>
              <a:cxnLst/>
              <a:rect l="l" t="t" r="r" b="b"/>
              <a:pathLst>
                <a:path w="136334" h="2709333">
                  <a:moveTo>
                    <a:pt x="0" y="0"/>
                  </a:moveTo>
                  <a:lnTo>
                    <a:pt x="136334" y="0"/>
                  </a:lnTo>
                  <a:lnTo>
                    <a:pt x="1363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F75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63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26227" y="4134854"/>
            <a:ext cx="4973512" cy="187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7200" u="none" spc="-72" dirty="0" err="1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AgenticAI</a:t>
            </a:r>
            <a:r>
              <a:rPr lang="en-US" sz="7200" u="none" spc="-72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 Flow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29CF00A-598B-098E-7A7A-852CE015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644" y="-16330"/>
            <a:ext cx="8626355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342</Words>
  <Application>Microsoft Macintosh PowerPoint</Application>
  <PresentationFormat>Custom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Ovo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Post-Discharge Care Challenges</dc:title>
  <dc:description>Presentation - Post-Discharge Care Challenges</dc:description>
  <cp:lastModifiedBy>Siddharth Pimprikar</cp:lastModifiedBy>
  <cp:revision>3</cp:revision>
  <dcterms:created xsi:type="dcterms:W3CDTF">2006-08-16T00:00:00Z</dcterms:created>
  <dcterms:modified xsi:type="dcterms:W3CDTF">2025-07-12T07:09:58Z</dcterms:modified>
  <dc:identifier>DAGs7ugMrPc</dc:identifier>
</cp:coreProperties>
</file>